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008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46" y="20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608" cy="356609"/>
          </a:xfrm>
          <a:prstGeom prst="rect">
            <a:avLst/>
          </a:prstGeom>
        </p:spPr>
        <p:txBody>
          <a:bodyPr vert="horz" lIns="103693" tIns="51847" rIns="103693" bIns="51847" rtlCol="0"/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798330" y="0"/>
            <a:ext cx="4434607" cy="356609"/>
          </a:xfrm>
          <a:prstGeom prst="rect">
            <a:avLst/>
          </a:prstGeom>
        </p:spPr>
        <p:txBody>
          <a:bodyPr vert="horz" lIns="103693" tIns="51847" rIns="103693" bIns="51847" rtlCol="0"/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79294F2-DAA0-407E-A290-E7C23CB0F15D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6742692"/>
            <a:ext cx="4434608" cy="354965"/>
          </a:xfrm>
          <a:prstGeom prst="rect">
            <a:avLst/>
          </a:prstGeom>
        </p:spPr>
        <p:txBody>
          <a:bodyPr vert="horz" lIns="103693" tIns="51847" rIns="103693" bIns="51847" rtlCol="0" anchor="b"/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798330" y="6742692"/>
            <a:ext cx="4434607" cy="354965"/>
          </a:xfrm>
          <a:prstGeom prst="rect">
            <a:avLst/>
          </a:prstGeom>
        </p:spPr>
        <p:txBody>
          <a:bodyPr vert="horz" lIns="103693" tIns="51847" rIns="103693" bIns="51847" rtlCol="0" anchor="b"/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8C673DF-450F-4BDC-AC2F-232CA942C9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608" cy="356609"/>
          </a:xfrm>
          <a:prstGeom prst="rect">
            <a:avLst/>
          </a:prstGeom>
        </p:spPr>
        <p:txBody>
          <a:bodyPr vert="horz" lIns="103693" tIns="51847" rIns="103693" bIns="51847" rtlCol="0"/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798330" y="0"/>
            <a:ext cx="4434607" cy="356609"/>
          </a:xfrm>
          <a:prstGeom prst="rect">
            <a:avLst/>
          </a:prstGeom>
        </p:spPr>
        <p:txBody>
          <a:bodyPr vert="horz" lIns="103693" tIns="51847" rIns="103693" bIns="51847" rtlCol="0"/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71E6BE4-5E5B-420B-AB9B-5599D041D994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119563" y="530225"/>
            <a:ext cx="1995487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693" tIns="51847" rIns="103693" bIns="51847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23630" y="3372167"/>
            <a:ext cx="8187354" cy="3196329"/>
          </a:xfrm>
          <a:prstGeom prst="rect">
            <a:avLst/>
          </a:prstGeom>
        </p:spPr>
        <p:txBody>
          <a:bodyPr vert="horz" lIns="103693" tIns="51847" rIns="103693" bIns="51847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6742692"/>
            <a:ext cx="4434608" cy="354965"/>
          </a:xfrm>
          <a:prstGeom prst="rect">
            <a:avLst/>
          </a:prstGeom>
        </p:spPr>
        <p:txBody>
          <a:bodyPr vert="horz" lIns="103693" tIns="51847" rIns="103693" bIns="51847" rtlCol="0" anchor="b"/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798330" y="6742692"/>
            <a:ext cx="4434607" cy="354965"/>
          </a:xfrm>
          <a:prstGeom prst="rect">
            <a:avLst/>
          </a:prstGeom>
        </p:spPr>
        <p:txBody>
          <a:bodyPr vert="horz" lIns="103693" tIns="51847" rIns="103693" bIns="51847" rtlCol="0" anchor="b"/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1CABC60-E45A-4281-8717-85E8232F200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C644D6-3A70-446B-A4E7-976A046CDB5D}" type="slidenum">
              <a:rPr lang="it-IT" smtClean="0">
                <a:latin typeface="Arial" pitchFamily="34" charset="0"/>
              </a:rPr>
              <a:pPr/>
              <a:t>1</a:t>
            </a:fld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94D0F-FDC3-467F-B672-4B503E4B9402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ED6B-D5EB-4FE0-96E7-0E9EF3B8896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586B6-B3E6-4B5F-8103-91FF5E047CF1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0E4CE-B5B2-4294-8745-547FB0D913A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49018-EC08-4123-9785-8C796C299238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FCE0B-B7E6-4720-B7AB-1ACE049E759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2D7B4-0F3C-485D-97D7-B804CDA19F0A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3DBF0-2A40-4C7A-974E-CA02E90D0EA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487DB-31C9-4857-AE08-A31E23AD4196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AD8D-A4B8-4F83-8C2C-495776E7452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28C17-BB38-4656-9B40-ACC63A3B3439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C30FD-0E9E-40A7-9B8F-A2524518DE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C9E0D-930C-4223-85DC-FF6046916519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7AA89-32E0-41AD-A54A-A6BF4387204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771B1-81ED-4E6D-AA87-9363BC12C77E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58A96-521A-4DBA-888E-27315B88EF5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149DA-6BB1-4F4C-93A0-59400C5233CD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69567-B6EC-470A-8535-23C09F4BEF7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503FE-2BCA-4E68-B550-CAEC4C943F4D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650D8-6EF5-41F2-84A6-33345F01D8E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83447-1D1E-4277-BCB4-4A344C48648F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D2F43-E31F-44F0-9402-B563A9C8759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7A4F08-0A27-4478-AC80-19F1BC9630CD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A90D94-4C25-485A-9A7A-95AA8064968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goo.gl/maps/JC66DhV1UbF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mailto:giuseppe.mele@alsia.it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G:\Seminario e Progetto con CRA\DSCN7535 x locandina cra.jpg"/>
          <p:cNvPicPr>
            <a:picLocks noChangeAspect="1" noChangeArrowheads="1"/>
          </p:cNvPicPr>
          <p:nvPr/>
        </p:nvPicPr>
        <p:blipFill>
          <a:blip r:embed="rId3" cstate="print">
            <a:lum bright="12000" contrast="-10000"/>
          </a:blip>
          <a:srcRect/>
          <a:stretch>
            <a:fillRect/>
          </a:stretch>
        </p:blipFill>
        <p:spPr bwMode="auto">
          <a:xfrm>
            <a:off x="0" y="-1"/>
            <a:ext cx="6858000" cy="914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Immagin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517" y="35495"/>
            <a:ext cx="1114229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0" y="4991125"/>
            <a:ext cx="685800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1000" b="1" dirty="0">
                <a:solidFill>
                  <a:srgbClr val="002060"/>
                </a:solidFill>
              </a:rPr>
              <a:t>Programma della </a:t>
            </a:r>
            <a:r>
              <a:rPr lang="it-IT" sz="1000" b="1" dirty="0" smtClean="0">
                <a:solidFill>
                  <a:srgbClr val="002060"/>
                </a:solidFill>
              </a:rPr>
              <a:t>giornata: 3 Novembre 2016 (*):</a:t>
            </a:r>
            <a:r>
              <a:rPr lang="it-IT" sz="1000" b="1" dirty="0">
                <a:solidFill>
                  <a:srgbClr val="002060"/>
                </a:solidFill>
              </a:rPr>
              <a:t> </a:t>
            </a:r>
            <a:endParaRPr lang="it-IT" sz="1000" dirty="0" smtClean="0">
              <a:solidFill>
                <a:srgbClr val="008000"/>
              </a:solidFill>
            </a:endParaRPr>
          </a:p>
          <a:p>
            <a:pPr>
              <a:buFontTx/>
              <a:buChar char="-"/>
            </a:pPr>
            <a:r>
              <a:rPr lang="it-IT" sz="1000" dirty="0" smtClean="0">
                <a:solidFill>
                  <a:srgbClr val="008000"/>
                </a:solidFill>
              </a:rPr>
              <a:t> ore 09:30</a:t>
            </a:r>
            <a:r>
              <a:rPr lang="it-IT" sz="1000" dirty="0" smtClean="0"/>
              <a:t> Arrivo e registrazione dei partecipanti;</a:t>
            </a:r>
          </a:p>
          <a:p>
            <a:pPr>
              <a:buFontTx/>
              <a:buChar char="-"/>
            </a:pPr>
            <a:r>
              <a:rPr lang="it-IT" sz="1000" dirty="0" smtClean="0">
                <a:solidFill>
                  <a:srgbClr val="008000"/>
                </a:solidFill>
              </a:rPr>
              <a:t> </a:t>
            </a:r>
            <a:r>
              <a:rPr lang="it-IT" sz="1000" dirty="0">
                <a:solidFill>
                  <a:srgbClr val="008000"/>
                </a:solidFill>
              </a:rPr>
              <a:t>ore </a:t>
            </a:r>
            <a:r>
              <a:rPr lang="it-IT" sz="1000" dirty="0" smtClean="0">
                <a:solidFill>
                  <a:srgbClr val="008000"/>
                </a:solidFill>
              </a:rPr>
              <a:t>10:00 </a:t>
            </a:r>
            <a:r>
              <a:rPr lang="it-IT" sz="1000" dirty="0" smtClean="0"/>
              <a:t>Introduzione ai lavori della </a:t>
            </a:r>
            <a:r>
              <a:rPr lang="it-IT" sz="1000" dirty="0" smtClean="0"/>
              <a:t>giornata e presentazione </a:t>
            </a:r>
            <a:r>
              <a:rPr lang="it-IT" sz="1000" dirty="0" smtClean="0"/>
              <a:t>delle attività </a:t>
            </a:r>
            <a:r>
              <a:rPr lang="it-IT" sz="1000" dirty="0" smtClean="0"/>
              <a:t>ALSIA </a:t>
            </a:r>
            <a:r>
              <a:rPr lang="it-IT" sz="1000" dirty="0" smtClean="0"/>
              <a:t>e CREA-SCA per </a:t>
            </a:r>
            <a:r>
              <a:rPr lang="it-IT" sz="1000" dirty="0" smtClean="0"/>
              <a:t>l’Agricoltura </a:t>
            </a:r>
            <a:r>
              <a:rPr lang="it-IT" sz="1000" dirty="0" err="1" smtClean="0"/>
              <a:t>Bio</a:t>
            </a:r>
            <a:r>
              <a:rPr lang="it-IT" sz="1000" dirty="0" smtClean="0"/>
              <a:t>.;</a:t>
            </a:r>
            <a:endParaRPr lang="it-IT" sz="1000" dirty="0" smtClean="0"/>
          </a:p>
          <a:p>
            <a:pPr>
              <a:buFontTx/>
              <a:buChar char="-"/>
            </a:pPr>
            <a:r>
              <a:rPr lang="it-IT" sz="1000" dirty="0" smtClean="0">
                <a:solidFill>
                  <a:srgbClr val="008000"/>
                </a:solidFill>
              </a:rPr>
              <a:t> ore 10:30 </a:t>
            </a:r>
            <a:r>
              <a:rPr lang="it-IT" sz="1000" dirty="0" smtClean="0"/>
              <a:t>Presentazione dell’azienda ospitante e dell’associazione Agricoltura Vivente</a:t>
            </a:r>
            <a:r>
              <a:rPr lang="it-IT" sz="1000" dirty="0" smtClean="0"/>
              <a:t>;</a:t>
            </a:r>
            <a:endParaRPr lang="it-IT" sz="1000" dirty="0"/>
          </a:p>
          <a:p>
            <a:pPr>
              <a:buFontTx/>
              <a:buChar char="-"/>
            </a:pPr>
            <a:r>
              <a:rPr lang="it-IT" sz="1000" dirty="0" smtClean="0">
                <a:solidFill>
                  <a:srgbClr val="008000"/>
                </a:solidFill>
              </a:rPr>
              <a:t> ore 11:00 </a:t>
            </a:r>
            <a:r>
              <a:rPr lang="it-IT" sz="1000" dirty="0" smtClean="0"/>
              <a:t>Presentazione dell’attrezzatura;</a:t>
            </a:r>
          </a:p>
          <a:p>
            <a:pPr>
              <a:buFontTx/>
              <a:buChar char="-"/>
            </a:pPr>
            <a:r>
              <a:rPr lang="it-IT" sz="1000" dirty="0" smtClean="0">
                <a:solidFill>
                  <a:srgbClr val="008000"/>
                </a:solidFill>
              </a:rPr>
              <a:t> ore 11:30 </a:t>
            </a:r>
            <a:r>
              <a:rPr lang="it-IT" sz="1000" dirty="0" smtClean="0"/>
              <a:t>Inizio lavorazione in campo;</a:t>
            </a:r>
            <a:endParaRPr lang="it-IT" sz="1000" dirty="0"/>
          </a:p>
          <a:p>
            <a:r>
              <a:rPr lang="it-IT" sz="1000" dirty="0" smtClean="0">
                <a:solidFill>
                  <a:srgbClr val="008000"/>
                </a:solidFill>
              </a:rPr>
              <a:t>- </a:t>
            </a:r>
            <a:r>
              <a:rPr lang="it-IT" sz="1000" dirty="0">
                <a:solidFill>
                  <a:srgbClr val="008000"/>
                </a:solidFill>
              </a:rPr>
              <a:t>ore </a:t>
            </a:r>
            <a:r>
              <a:rPr lang="it-IT" sz="1000" dirty="0" smtClean="0">
                <a:solidFill>
                  <a:srgbClr val="008000"/>
                </a:solidFill>
              </a:rPr>
              <a:t>12:30 </a:t>
            </a:r>
            <a:r>
              <a:rPr lang="it-IT" sz="1000" dirty="0"/>
              <a:t>Discussione generale a cura </a:t>
            </a:r>
            <a:r>
              <a:rPr lang="it-IT" sz="1000" dirty="0" smtClean="0"/>
              <a:t>di </a:t>
            </a:r>
            <a:r>
              <a:rPr lang="it-IT" sz="1000" dirty="0"/>
              <a:t>G. Mele;</a:t>
            </a:r>
          </a:p>
          <a:p>
            <a:pPr>
              <a:buFontTx/>
              <a:buChar char="-"/>
            </a:pPr>
            <a:r>
              <a:rPr lang="it-IT" sz="1000" dirty="0">
                <a:solidFill>
                  <a:srgbClr val="008000"/>
                </a:solidFill>
              </a:rPr>
              <a:t> ore </a:t>
            </a:r>
            <a:r>
              <a:rPr lang="it-IT" sz="1000" dirty="0" smtClean="0">
                <a:solidFill>
                  <a:srgbClr val="008000"/>
                </a:solidFill>
              </a:rPr>
              <a:t>13:00 </a:t>
            </a:r>
            <a:r>
              <a:rPr lang="it-IT" sz="1000" dirty="0" smtClean="0"/>
              <a:t>Buffet</a:t>
            </a:r>
          </a:p>
          <a:p>
            <a:endParaRPr lang="it-IT" sz="500" dirty="0" smtClean="0"/>
          </a:p>
          <a:p>
            <a:pPr algn="ctr"/>
            <a:r>
              <a:rPr lang="it-IT" sz="1000" b="1" dirty="0" smtClean="0">
                <a:solidFill>
                  <a:srgbClr val="FF0000"/>
                </a:solidFill>
              </a:rPr>
              <a:t>(*) In </a:t>
            </a:r>
            <a:r>
              <a:rPr lang="it-IT" sz="1000" b="1" dirty="0" smtClean="0">
                <a:solidFill>
                  <a:srgbClr val="FF0000"/>
                </a:solidFill>
              </a:rPr>
              <a:t>caso di condizioni climatiche </a:t>
            </a:r>
            <a:r>
              <a:rPr lang="it-IT" sz="1000" b="1" dirty="0" smtClean="0">
                <a:solidFill>
                  <a:srgbClr val="FF0000"/>
                </a:solidFill>
              </a:rPr>
              <a:t>avverse </a:t>
            </a:r>
            <a:r>
              <a:rPr lang="it-IT" sz="1000" b="1" dirty="0" smtClean="0">
                <a:solidFill>
                  <a:srgbClr val="FF0000"/>
                </a:solidFill>
              </a:rPr>
              <a:t>si effettuerà solo la presentazione dell’attrezzatura mentre la lavorazione del terreno sarà rinviata di qualche </a:t>
            </a:r>
            <a:r>
              <a:rPr lang="it-IT" sz="1000" b="1" dirty="0" smtClean="0">
                <a:solidFill>
                  <a:srgbClr val="FF0000"/>
                </a:solidFill>
              </a:rPr>
              <a:t>giorno.</a:t>
            </a:r>
            <a:endParaRPr lang="it-IT" sz="1000" b="1" dirty="0">
              <a:solidFill>
                <a:srgbClr val="FF0000"/>
              </a:solidFill>
            </a:endParaRPr>
          </a:p>
        </p:txBody>
      </p:sp>
      <p:sp>
        <p:nvSpPr>
          <p:cNvPr id="2055" name="Text Box 2"/>
          <p:cNvSpPr txBox="1">
            <a:spLocks noChangeArrowheads="1" noChangeShapeType="1"/>
          </p:cNvSpPr>
          <p:nvPr/>
        </p:nvSpPr>
        <p:spPr bwMode="auto">
          <a:xfrm>
            <a:off x="0" y="35494"/>
            <a:ext cx="6858000" cy="1656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0" tIns="18288" rIns="274320" bIns="18288"/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Georgia" pitchFamily="18" charset="0"/>
              </a:rPr>
              <a:t>3 </a:t>
            </a:r>
            <a:r>
              <a:rPr lang="it-IT" sz="2400" b="1" dirty="0" smtClean="0">
                <a:solidFill>
                  <a:srgbClr val="FF0000"/>
                </a:solidFill>
                <a:latin typeface="Georgia" pitchFamily="18" charset="0"/>
              </a:rPr>
              <a:t>Novembre 2016</a:t>
            </a:r>
            <a:endParaRPr lang="it-IT" sz="2400" b="1" dirty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endParaRPr lang="it-IT" sz="800" b="1" dirty="0" smtClean="0">
              <a:solidFill>
                <a:srgbClr val="008000"/>
              </a:solidFill>
              <a:latin typeface="Georgia" pitchFamily="18" charset="0"/>
            </a:endParaRPr>
          </a:p>
          <a:p>
            <a:pPr algn="ctr"/>
            <a:r>
              <a:rPr lang="it-IT" b="1" dirty="0" smtClean="0">
                <a:solidFill>
                  <a:srgbClr val="008000"/>
                </a:solidFill>
                <a:latin typeface="Georgia" pitchFamily="18" charset="0"/>
              </a:rPr>
              <a:t>GESTIONE DELLA FLORA SPONTANEA</a:t>
            </a:r>
          </a:p>
          <a:p>
            <a:pPr algn="ctr"/>
            <a:r>
              <a:rPr lang="it-IT" b="1" dirty="0" smtClean="0">
                <a:solidFill>
                  <a:srgbClr val="008000"/>
                </a:solidFill>
                <a:latin typeface="Georgia" pitchFamily="18" charset="0"/>
              </a:rPr>
              <a:t>NELLE COLTIVAZIONI </a:t>
            </a:r>
          </a:p>
          <a:p>
            <a:pPr algn="ctr"/>
            <a:r>
              <a:rPr lang="it-IT" b="1" dirty="0" smtClean="0">
                <a:solidFill>
                  <a:srgbClr val="008000"/>
                </a:solidFill>
                <a:latin typeface="Georgia" pitchFamily="18" charset="0"/>
              </a:rPr>
              <a:t>ORTO-FLORO-VIVAISTICHE</a:t>
            </a:r>
          </a:p>
        </p:txBody>
      </p:sp>
      <p:sp>
        <p:nvSpPr>
          <p:cNvPr id="16" name="Rettangolo 12"/>
          <p:cNvSpPr>
            <a:spLocks noChangeArrowheads="1"/>
          </p:cNvSpPr>
          <p:nvPr/>
        </p:nvSpPr>
        <p:spPr bwMode="auto">
          <a:xfrm>
            <a:off x="0" y="8643863"/>
            <a:ext cx="6858000" cy="5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altLang="en-US" sz="1400" b="1" dirty="0">
                <a:solidFill>
                  <a:srgbClr val="002060"/>
                </a:solidFill>
                <a:latin typeface="Cambria" pitchFamily="18" charset="0"/>
              </a:rPr>
              <a:t>Organizzazione:</a:t>
            </a:r>
          </a:p>
          <a:p>
            <a:pPr algn="ctr">
              <a:lnSpc>
                <a:spcPts val="1500"/>
              </a:lnSpc>
            </a:pPr>
            <a:r>
              <a:rPr lang="it-IT" altLang="en-US" sz="1200" dirty="0">
                <a:solidFill>
                  <a:srgbClr val="002060"/>
                </a:solidFill>
                <a:latin typeface="Cambria" pitchFamily="18" charset="0"/>
              </a:rPr>
              <a:t>Giuseppe Mele (ALSIA): </a:t>
            </a:r>
            <a:r>
              <a:rPr lang="it-IT" altLang="en-US" sz="1200" dirty="0">
                <a:solidFill>
                  <a:srgbClr val="002060"/>
                </a:solidFill>
                <a:latin typeface="Cambria" pitchFamily="18" charset="0"/>
                <a:hlinkClick r:id="rId5"/>
              </a:rPr>
              <a:t>giuseppe.mele@alsia.it</a:t>
            </a:r>
            <a:r>
              <a:rPr lang="it-IT" altLang="en-US" sz="1200" dirty="0">
                <a:solidFill>
                  <a:srgbClr val="002060"/>
                </a:solidFill>
                <a:latin typeface="Cambria" pitchFamily="18" charset="0"/>
              </a:rPr>
              <a:t> Cell. </a:t>
            </a:r>
            <a:r>
              <a:rPr lang="it-IT" altLang="en-US" sz="1200" dirty="0" smtClean="0">
                <a:solidFill>
                  <a:srgbClr val="002060"/>
                </a:solidFill>
                <a:latin typeface="Cambria" pitchFamily="18" charset="0"/>
              </a:rPr>
              <a:t>3276685489</a:t>
            </a:r>
            <a:endParaRPr lang="it-IT" altLang="en-US" sz="1200" dirty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1026" name="Picture 2" descr="C:\Nuovi doc dal12dic07\Alsia varie 2008\alcune mie attività\alcune mie attività 2014\Dimostrazione Oliver 0tt16\articoli oliver\OLIVER FOTO MACCHINA\DETTAGLIO-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12776" y="2671681"/>
            <a:ext cx="3844986" cy="2404375"/>
          </a:xfrm>
          <a:prstGeom prst="rect">
            <a:avLst/>
          </a:prstGeom>
          <a:noFill/>
        </p:spPr>
      </p:pic>
      <p:sp>
        <p:nvSpPr>
          <p:cNvPr id="17" name="CasellaDiTesto 16"/>
          <p:cNvSpPr txBox="1"/>
          <p:nvPr/>
        </p:nvSpPr>
        <p:spPr>
          <a:xfrm>
            <a:off x="0" y="6737464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 smtClean="0">
                <a:solidFill>
                  <a:srgbClr val="002060"/>
                </a:solidFill>
              </a:rPr>
              <a:t>Indicazioni stradali:</a:t>
            </a:r>
          </a:p>
          <a:p>
            <a:pPr algn="just"/>
            <a:r>
              <a:rPr lang="it-IT" sz="1000" dirty="0" smtClean="0"/>
              <a:t>Dalla SS 106 prendere la </a:t>
            </a:r>
            <a:r>
              <a:rPr lang="it-IT" sz="1000" dirty="0" err="1" smtClean="0"/>
              <a:t>Basentana</a:t>
            </a:r>
            <a:r>
              <a:rPr lang="it-IT" sz="1000" dirty="0" smtClean="0"/>
              <a:t> direzione PZ; dopo circa 1,5 km prendere il primo svincolo a </a:t>
            </a:r>
            <a:r>
              <a:rPr lang="it-IT" sz="1000" dirty="0" smtClean="0"/>
              <a:t>destra, per </a:t>
            </a:r>
            <a:r>
              <a:rPr lang="it-IT" sz="1000" dirty="0" smtClean="0"/>
              <a:t>la Strada Provinciale Demanio Campagnolo; dopo circa 5 km si giunge all’ingresso dell’agriturismo Teo, si prosegue sino alla fine del frangivento in cipresso e si gira a destra, entrando nella strada sterrata per circa 500m.</a:t>
            </a:r>
          </a:p>
          <a:p>
            <a:pPr algn="just"/>
            <a:r>
              <a:rPr lang="it-IT" sz="1000" dirty="0" smtClean="0"/>
              <a:t>Da Matera, lungo la ex SS 175, prendere lo svincolo per Bernalda e proseguire sino all’altopiano, primo incrocio a sinistra e subito dopo a destra (indicazioni per </a:t>
            </a:r>
            <a:r>
              <a:rPr lang="it-IT" sz="1000" dirty="0" err="1" smtClean="0"/>
              <a:t>Basentana</a:t>
            </a:r>
            <a:r>
              <a:rPr lang="it-IT" sz="1000" dirty="0" smtClean="0"/>
              <a:t>); proseguire per circa 5 km e subito prima del frangivento a destra e sinistra di cipresso, girare a sinistra per la strada sterrata e proseguire  per circa 500m.</a:t>
            </a:r>
          </a:p>
          <a:p>
            <a:pPr algn="just"/>
            <a:r>
              <a:rPr lang="it-IT" sz="1000" dirty="0" smtClean="0"/>
              <a:t>Per chi viene Ginosa attraversare la ex SS175 direzione Bernalda (a destra si nota il magazzini </a:t>
            </a:r>
            <a:r>
              <a:rPr lang="it-IT" sz="1000" dirty="0" err="1" smtClean="0"/>
              <a:t>OpJonica</a:t>
            </a:r>
            <a:r>
              <a:rPr lang="it-IT" sz="1000" dirty="0" smtClean="0"/>
              <a:t> e proseguire sino all’altopiano ed al primo incrocio girare a sinistra sino al frangivento. </a:t>
            </a:r>
          </a:p>
          <a:p>
            <a:pPr algn="ctr"/>
            <a:r>
              <a:rPr lang="it-IT" sz="1000" dirty="0" smtClean="0"/>
              <a:t>INFO LOCALIZZAZIONE: DORA BRIO 368.7767445</a:t>
            </a:r>
          </a:p>
          <a:p>
            <a:pPr algn="ctr"/>
            <a:r>
              <a:rPr lang="it-IT" sz="1000" dirty="0" smtClean="0"/>
              <a:t>Link </a:t>
            </a:r>
            <a:r>
              <a:rPr lang="it-IT" sz="1000" dirty="0" err="1" smtClean="0"/>
              <a:t>googlemaps</a:t>
            </a:r>
            <a:r>
              <a:rPr lang="it-IT" sz="1000" dirty="0" smtClean="0"/>
              <a:t> </a:t>
            </a:r>
            <a:r>
              <a:rPr lang="it-IT" sz="1000" dirty="0" smtClean="0">
                <a:hlinkClick r:id="rId7"/>
              </a:rPr>
              <a:t>https://goo.gl/maps/JC66DhV1UbF2</a:t>
            </a:r>
            <a:endParaRPr lang="it-IT" sz="1000" dirty="0" smtClean="0"/>
          </a:p>
          <a:p>
            <a:pPr algn="ctr"/>
            <a:r>
              <a:rPr lang="it-IT" sz="1000" dirty="0" smtClean="0"/>
              <a:t>Coordinate: Bernalda MT 40.433282, 16.735701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0" y="1475656"/>
            <a:ext cx="685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663300"/>
                </a:solidFill>
                <a:latin typeface="Georgia" pitchFamily="18" charset="0"/>
              </a:rPr>
              <a:t>Dimostrazione in campo di attrezzature innovative</a:t>
            </a:r>
          </a:p>
          <a:p>
            <a:pPr algn="ctr"/>
            <a:r>
              <a:rPr lang="it-IT" b="1" dirty="0" smtClean="0">
                <a:solidFill>
                  <a:srgbClr val="663300"/>
                </a:solidFill>
                <a:latin typeface="Georgia" pitchFamily="18" charset="0"/>
              </a:rPr>
              <a:t>per evitare l’uso di erbicidi chimici, ridurre la penosità ed onerosità del lavoro manuale, aumentare la produttività.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233</Words>
  <Application>Microsoft Office PowerPoint</Application>
  <PresentationFormat>Presentazione su schermo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Arturo Caponero</dc:creator>
  <cp:lastModifiedBy>giuseppe.mele</cp:lastModifiedBy>
  <cp:revision>136</cp:revision>
  <dcterms:created xsi:type="dcterms:W3CDTF">2014-07-04T07:36:44Z</dcterms:created>
  <dcterms:modified xsi:type="dcterms:W3CDTF">2016-10-24T11:50:37Z</dcterms:modified>
</cp:coreProperties>
</file>